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63" r:id="rId2"/>
    <p:sldId id="260" r:id="rId3"/>
    <p:sldId id="262" r:id="rId4"/>
    <p:sldId id="261" r:id="rId5"/>
    <p:sldId id="257" r:id="rId6"/>
    <p:sldId id="259" r:id="rId7"/>
    <p:sldId id="258" r:id="rId8"/>
    <p:sldId id="264" r:id="rId9"/>
    <p:sldId id="43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3"/>
    <p:restoredTop sz="95807"/>
  </p:normalViewPr>
  <p:slideViewPr>
    <p:cSldViewPr snapToGrid="0">
      <p:cViewPr varScale="1">
        <p:scale>
          <a:sx n="95" d="100"/>
          <a:sy n="95" d="100"/>
        </p:scale>
        <p:origin x="8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099F3-C7B8-AA4F-BC98-199C060D73CC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9E15A-20E5-1F42-A626-0A315078A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Open-access academic article at: https://</a:t>
            </a:r>
            <a:r>
              <a:rPr lang="en-US" dirty="0" err="1"/>
              <a:t>brill.com</a:t>
            </a:r>
            <a:r>
              <a:rPr lang="en-US" dirty="0"/>
              <a:t>/view/journals/</a:t>
            </a:r>
            <a:r>
              <a:rPr lang="en-US" dirty="0" err="1"/>
              <a:t>estu</a:t>
            </a:r>
            <a:r>
              <a:rPr lang="en-US" dirty="0"/>
              <a:t>/</a:t>
            </a:r>
            <a:r>
              <a:rPr lang="en-US" dirty="0" err="1"/>
              <a:t>aop</a:t>
            </a:r>
            <a:r>
              <a:rPr lang="en-US" dirty="0"/>
              <a:t>/article-10.1163-15718085-bja10140/article-10.1163-15718085-bja10140.xml </a:t>
            </a:r>
          </a:p>
          <a:p>
            <a:r>
              <a:rPr lang="en-US" dirty="0"/>
              <a:t>Full policy brief at: https://</a:t>
            </a:r>
            <a:r>
              <a:rPr lang="en-US" dirty="0" err="1"/>
              <a:t>oneoceanhub.org</a:t>
            </a:r>
            <a:r>
              <a:rPr lang="en-US" dirty="0"/>
              <a:t>/wp-content/uploads/2023/08/Policy-Brief-A-Framework-for-Facilitating-Childrens-Participation-in-International-Processes-at-the-Ocean-Climate-Nexus_29.08.23.pdf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9E15A-20E5-1F42-A626-0A315078A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4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the full reflection on the consultation process in 2024: https://</a:t>
            </a:r>
            <a:r>
              <a:rPr lang="en-US" dirty="0" err="1"/>
              <a:t>www.ohchr.org</a:t>
            </a:r>
            <a:r>
              <a:rPr lang="en-US" dirty="0"/>
              <a:t>/sites/default/files/documents/issues/</a:t>
            </a:r>
            <a:r>
              <a:rPr lang="en-US" dirty="0" err="1"/>
              <a:t>climatechange</a:t>
            </a:r>
            <a:r>
              <a:rPr lang="en-US"/>
              <a:t>/activities/consultations-2024-executive-summary-for-page.pdf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9E15A-20E5-1F42-A626-0A315078A6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1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488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mailto:climaterights4kids@gmail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16DCFC9-6877-407C-8170-608FCB8E3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F7D8B73A-1349-4BA6-8F85-03A21ED56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69ADA7C-B6B2-4FD7-AA5E-CC52AAE8C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72A5644F-BC51-8975-8E9E-6E6E86954B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r="30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353FE7-0D03-4AD2-8B8A-60A06F6BD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ound Diagonal Corner Rectangle 7">
              <a:extLst>
                <a:ext uri="{FF2B5EF4-FFF2-40B4-BE49-F238E27FC236}">
                  <a16:creationId xmlns:a16="http://schemas.microsoft.com/office/drawing/2014/main" id="{0C7A0320-FBCC-4F40-AF6E-CE65FFB3D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50A26E4-02C9-4F83-A334-0920B8CCF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06617CD6-4185-402B-8E23-BC5278053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2C305CC9-3511-47F4-BF11-BC635C30C9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5C70C5D1-31E4-48B9-AEB6-6460A2B81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1F033CE1-D380-43F1-81EC-97B6C86F39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6997F95D-DC27-48A3-850A-2308C3C080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569AE469-76B7-4FFE-B68B-0D7A77413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DD99CF64-0E82-4D1A-BD2A-08942182F4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98C12D33-1747-4B24-89ED-F441AE4A0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A60200CC-BAEC-4310-8C9B-F7BB783E98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2A7F40BF-B0BE-4B09-87EE-F56632B7ED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353978AF-8FB9-4A61-A2EA-1995A14F3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B20F89C3-4BAD-42AA-8D31-6F6DF17FE9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A60FE276-3FF2-4622-BF99-D4E4B249E5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B05A0D3F-808B-48D6-A821-1FE9E86E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69F7D438-BAA0-4DAD-9BC5-198B677A7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EC63B186-43B8-4552-AFDB-A544240A7C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8542E82D-01AD-4BD8-8C5F-A6CDAD039B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6285CF32-2BD3-47D0-9A6C-3EE7FD6397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FA36D129-7B33-4379-B9EE-5624B95766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0229A187-4E69-4262-B001-C5F0B55225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19B233-0607-9981-17E5-A9A63A61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3374" y="2030676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GB" sz="1900" b="1" dirty="0">
                <a:effectLst/>
                <a:latin typeface="Aptos,Italic"/>
              </a:rPr>
              <a:t>How to ensure meaningful respect for children's human right to be heard and freedom of expression </a:t>
            </a:r>
            <a:br>
              <a:rPr lang="en-GB" sz="1900" b="1" dirty="0">
                <a:effectLst/>
                <a:latin typeface="Aptos,Italic"/>
              </a:rPr>
            </a:br>
            <a:r>
              <a:rPr lang="en-GB" sz="1900" b="1" dirty="0">
                <a:effectLst/>
                <a:latin typeface="Aptos,Italic"/>
              </a:rPr>
              <a:t>in environmental decision-making processes? </a:t>
            </a:r>
            <a:endParaRPr lang="en-US" sz="19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64B54-5D14-00BF-067E-F0275338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10000"/>
              </a:lnSpc>
            </a:pPr>
            <a:endParaRPr lang="en-GB" sz="1700" dirty="0">
              <a:latin typeface="Aptos,Bold"/>
            </a:endParaRPr>
          </a:p>
          <a:p>
            <a:pPr algn="ctr">
              <a:lnSpc>
                <a:spcPct val="110000"/>
              </a:lnSpc>
            </a:pPr>
            <a:r>
              <a:rPr lang="en-GB" sz="2900" dirty="0">
                <a:latin typeface="Aptos,Bold"/>
              </a:rPr>
              <a:t>Prof Elisa </a:t>
            </a:r>
            <a:r>
              <a:rPr lang="en-GB" sz="2900" dirty="0" err="1">
                <a:latin typeface="Aptos,Bold"/>
              </a:rPr>
              <a:t>Morgera</a:t>
            </a:r>
            <a:endParaRPr lang="en-GB" sz="2900" dirty="0">
              <a:latin typeface="Aptos,Bold"/>
            </a:endParaRPr>
          </a:p>
          <a:p>
            <a:pPr algn="ctr">
              <a:lnSpc>
                <a:spcPct val="110000"/>
              </a:lnSpc>
            </a:pPr>
            <a:r>
              <a:rPr lang="en-GB" sz="2900" dirty="0">
                <a:latin typeface="Aptos" panose="020B0004020202020204" pitchFamily="34" charset="0"/>
              </a:rPr>
              <a:t>Distinguished professor of global environmental law, university of Strathclyde</a:t>
            </a:r>
            <a:br>
              <a:rPr lang="en-GB" sz="2900" dirty="0"/>
            </a:b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6250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BFB247-617C-2F44-F325-ABC11413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close-up of a document&#10;&#10;Description automatically generated">
            <a:extLst>
              <a:ext uri="{FF2B5EF4-FFF2-40B4-BE49-F238E27FC236}">
                <a16:creationId xmlns:a16="http://schemas.microsoft.com/office/drawing/2014/main" id="{88642FF4-9CF4-59B1-E234-B4BD92880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010400" cy="3272211"/>
          </a:xfrm>
        </p:spPr>
      </p:pic>
      <p:pic>
        <p:nvPicPr>
          <p:cNvPr id="9" name="Picture 8" descr="A blue rectangular sign with white text&#10;&#10;Description automatically generated">
            <a:extLst>
              <a:ext uri="{FF2B5EF4-FFF2-40B4-BE49-F238E27FC236}">
                <a16:creationId xmlns:a16="http://schemas.microsoft.com/office/drawing/2014/main" id="{2D46E5F4-4E83-0560-B57C-C339666C1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812800"/>
            <a:ext cx="5181600" cy="6045200"/>
          </a:xfrm>
          <a:prstGeom prst="rect">
            <a:avLst/>
          </a:prstGeom>
        </p:spPr>
      </p:pic>
      <p:pic>
        <p:nvPicPr>
          <p:cNvPr id="11" name="Picture 10" descr="A close-up of a blue watercolor&#10;&#10;Description automatically generated">
            <a:extLst>
              <a:ext uri="{FF2B5EF4-FFF2-40B4-BE49-F238E27FC236}">
                <a16:creationId xmlns:a16="http://schemas.microsoft.com/office/drawing/2014/main" id="{42ED3E15-CF73-DEF2-1E1F-EA2EEFD2F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75638"/>
            <a:ext cx="7010400" cy="25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443A-BBE8-776B-B43A-8B218610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and white page with white text&#10;&#10;Description automatically generated">
            <a:extLst>
              <a:ext uri="{FF2B5EF4-FFF2-40B4-BE49-F238E27FC236}">
                <a16:creationId xmlns:a16="http://schemas.microsoft.com/office/drawing/2014/main" id="{DA50FC53-88A3-8FDD-29C5-0C0D46A7C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0"/>
            <a:ext cx="9974198" cy="6858000"/>
          </a:xfrm>
        </p:spPr>
      </p:pic>
    </p:spTree>
    <p:extLst>
      <p:ext uri="{BB962C8B-B14F-4D97-AF65-F5344CB8AC3E}">
        <p14:creationId xmlns:p14="http://schemas.microsoft.com/office/powerpoint/2010/main" val="170105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BFFF-A523-C1B8-0529-0ED386AB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and white informational chart&#10;&#10;Description automatically generated with medium confidence">
            <a:extLst>
              <a:ext uri="{FF2B5EF4-FFF2-40B4-BE49-F238E27FC236}">
                <a16:creationId xmlns:a16="http://schemas.microsoft.com/office/drawing/2014/main" id="{FDE58F80-5372-1885-FF84-72AB496C5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08" y="0"/>
            <a:ext cx="11987092" cy="6858000"/>
          </a:xfrm>
        </p:spPr>
      </p:pic>
    </p:spTree>
    <p:extLst>
      <p:ext uri="{BB962C8B-B14F-4D97-AF65-F5344CB8AC3E}">
        <p14:creationId xmlns:p14="http://schemas.microsoft.com/office/powerpoint/2010/main" val="31559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8E67E-65D6-3520-A720-718C178E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oster with a globe and text&#10;&#10;Description automatically generated">
            <a:extLst>
              <a:ext uri="{FF2B5EF4-FFF2-40B4-BE49-F238E27FC236}">
                <a16:creationId xmlns:a16="http://schemas.microsoft.com/office/drawing/2014/main" id="{F12A1A6F-9546-7DB6-9A03-C8A67FAD4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955" y="0"/>
            <a:ext cx="5502045" cy="6858000"/>
          </a:xfrm>
        </p:spPr>
      </p:pic>
      <p:pic>
        <p:nvPicPr>
          <p:cNvPr id="7" name="Picture 6" descr="A colorful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5B75A8C-F540-475B-6E48-59A1AE7E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937" y="0"/>
            <a:ext cx="5607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AA24-F9BE-6B87-1E49-5A4FF165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003B42A9-6E0B-DA42-53D7-110E90D71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4416" y="116456"/>
            <a:ext cx="10084429" cy="4411938"/>
          </a:xfr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1DE3FFF-3303-D90B-8941-8C5E788EF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416" y="4713480"/>
            <a:ext cx="9884146" cy="202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1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E959-E401-F9D0-5153-9EC9F0A5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oster of a person and children&#10;&#10;Description automatically generated with medium confidence">
            <a:extLst>
              <a:ext uri="{FF2B5EF4-FFF2-40B4-BE49-F238E27FC236}">
                <a16:creationId xmlns:a16="http://schemas.microsoft.com/office/drawing/2014/main" id="{4DDEC399-45A9-50AC-045A-0864E55EA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66084" cy="6858000"/>
          </a:xfr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3A28E89-767F-DC06-4160-440977AD7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916" y="0"/>
            <a:ext cx="7877908" cy="2194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A2861-8A6B-6187-DCED-B13FB99DE840}"/>
              </a:ext>
            </a:extLst>
          </p:cNvPr>
          <p:cNvSpPr txBox="1"/>
          <p:nvPr/>
        </p:nvSpPr>
        <p:spPr>
          <a:xfrm>
            <a:off x="4539223" y="3058692"/>
            <a:ext cx="25861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i="1" kern="0" dirty="0"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TikTok</a:t>
            </a:r>
            <a:r>
              <a:rPr lang="en-GB" b="1" kern="0" dirty="0"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climaterights4kids</a:t>
            </a:r>
          </a:p>
          <a:p>
            <a:pPr fontAlgn="base"/>
            <a:endParaRPr lang="en-GB" kern="1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fontAlgn="base"/>
            <a:r>
              <a:rPr lang="en-GB" i="1" kern="0" dirty="0"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Instagram </a:t>
            </a:r>
            <a:r>
              <a:rPr lang="en-GB" b="1" kern="0" dirty="0"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climaterights4kids</a:t>
            </a:r>
            <a:r>
              <a:rPr lang="en-GB" kern="0" dirty="0"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fontAlgn="base"/>
            <a:endParaRPr lang="en-GB" kern="1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fontAlgn="base"/>
            <a:r>
              <a:rPr lang="fr-FR" sz="1800" i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Gmail</a:t>
            </a:r>
            <a:r>
              <a:rPr lang="fr-FR" sz="1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fr-FR" sz="1800" b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1800" kern="0" dirty="0">
                <a:solidFill>
                  <a:srgbClr val="0000FF"/>
                </a:solidFill>
                <a:effectLst/>
                <a:latin typeface="inherit"/>
                <a:ea typeface="Times New Roman" panose="02020603050405020304" pitchFamily="18" charset="0"/>
                <a:cs typeface="Segoe UI" panose="020B0502040204020203" pitchFamily="34" charset="0"/>
                <a:hlinkClick r:id="rId4"/>
              </a:rPr>
              <a:t>climaterights4kids@gmail.com</a:t>
            </a:r>
            <a:endParaRPr lang="fr-FR" sz="1800" kern="0" dirty="0">
              <a:solidFill>
                <a:srgbClr val="0000FF"/>
              </a:solidFill>
              <a:effectLst/>
              <a:latin typeface="inherit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/>
            <a:endParaRPr lang="fr-FR" b="1" kern="0" dirty="0">
              <a:latin typeface="inherit"/>
              <a:ea typeface="DengXian" panose="02010600030101010101" pitchFamily="2" charset="-122"/>
              <a:cs typeface="Segoe UI" panose="020B0502040204020203" pitchFamily="34" charset="0"/>
            </a:endParaRPr>
          </a:p>
          <a:p>
            <a:pPr fontAlgn="base"/>
            <a:r>
              <a:rPr lang="fr-FR" sz="1800" b="1" kern="0" dirty="0">
                <a:effectLst/>
                <a:latin typeface="inherit"/>
                <a:ea typeface="DengXian" panose="02010600030101010101" pitchFamily="2" charset="-122"/>
                <a:cs typeface="Segoe UI" panose="020B0502040204020203" pitchFamily="34" charset="0"/>
              </a:rPr>
              <a:t>Launch in March 2025 – </a:t>
            </a:r>
            <a:r>
              <a:rPr lang="fr-FR" sz="1800" b="1" kern="0" dirty="0" err="1">
                <a:effectLst/>
                <a:latin typeface="inherit"/>
                <a:ea typeface="DengXian" panose="02010600030101010101" pitchFamily="2" charset="-122"/>
                <a:cs typeface="Segoe UI" panose="020B0502040204020203" pitchFamily="34" charset="0"/>
              </a:rPr>
              <a:t>stay</a:t>
            </a:r>
            <a:r>
              <a:rPr lang="fr-FR" sz="1800" b="1" kern="0" dirty="0">
                <a:effectLst/>
                <a:latin typeface="inherit"/>
                <a:ea typeface="DengXia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fr-FR" sz="1800" b="1" kern="0" dirty="0" err="1">
                <a:effectLst/>
                <a:latin typeface="inherit"/>
                <a:ea typeface="DengXian" panose="02010600030101010101" pitchFamily="2" charset="-122"/>
                <a:cs typeface="Segoe UI" panose="020B0502040204020203" pitchFamily="34" charset="0"/>
              </a:rPr>
              <a:t>tuned</a:t>
            </a:r>
            <a:r>
              <a:rPr lang="fr-FR" sz="1800" b="1" kern="0" dirty="0">
                <a:effectLst/>
                <a:latin typeface="inherit"/>
                <a:ea typeface="DengXian" panose="02010600030101010101" pitchFamily="2" charset="-122"/>
                <a:cs typeface="Segoe UI" panose="020B0502040204020203" pitchFamily="34" charset="0"/>
              </a:rPr>
              <a:t>!</a:t>
            </a:r>
            <a:endParaRPr lang="en-GB" sz="18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 descr="A black and blue text&#10;&#10;Description automatically generated">
            <a:extLst>
              <a:ext uri="{FF2B5EF4-FFF2-40B4-BE49-F238E27FC236}">
                <a16:creationId xmlns:a16="http://schemas.microsoft.com/office/drawing/2014/main" id="{58AB06BD-8E71-EAE6-F83D-48B6140C1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894" y="2161933"/>
            <a:ext cx="4740930" cy="46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F528-7F81-79C5-BD9F-68328999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854C2-9981-CFE0-A709-5B895D640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Iterative learning </a:t>
            </a:r>
          </a:p>
          <a:p>
            <a:r>
              <a:rPr lang="en-US" dirty="0"/>
              <a:t>Reflection and self-reflection </a:t>
            </a:r>
          </a:p>
        </p:txBody>
      </p:sp>
      <p:pic>
        <p:nvPicPr>
          <p:cNvPr id="5" name="Picture 4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97EEC1EF-1478-C618-05CE-8168807A1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2781300"/>
            <a:ext cx="4216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4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 Single Corner of Rectangle 32">
            <a:extLst>
              <a:ext uri="{FF2B5EF4-FFF2-40B4-BE49-F238E27FC236}">
                <a16:creationId xmlns:a16="http://schemas.microsoft.com/office/drawing/2014/main" id="{680A09A5-66BD-6536-E3DB-1BC4A75BEB53}"/>
              </a:ext>
            </a:extLst>
          </p:cNvPr>
          <p:cNvSpPr/>
          <p:nvPr/>
        </p:nvSpPr>
        <p:spPr>
          <a:xfrm>
            <a:off x="5221422" y="3980657"/>
            <a:ext cx="4319399" cy="952084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ingle Corner of Rectangle 24">
            <a:extLst>
              <a:ext uri="{FF2B5EF4-FFF2-40B4-BE49-F238E27FC236}">
                <a16:creationId xmlns:a16="http://schemas.microsoft.com/office/drawing/2014/main" id="{A4354395-5979-0043-6E91-58DC71BFEB15}"/>
              </a:ext>
            </a:extLst>
          </p:cNvPr>
          <p:cNvSpPr/>
          <p:nvPr/>
        </p:nvSpPr>
        <p:spPr>
          <a:xfrm rot="10800000">
            <a:off x="5244745" y="1741477"/>
            <a:ext cx="4365786" cy="711375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of Rectangle 3">
            <a:extLst>
              <a:ext uri="{FF2B5EF4-FFF2-40B4-BE49-F238E27FC236}">
                <a16:creationId xmlns:a16="http://schemas.microsoft.com/office/drawing/2014/main" id="{338BD797-096A-6DCA-7E8F-04FCBE2733F3}"/>
              </a:ext>
            </a:extLst>
          </p:cNvPr>
          <p:cNvSpPr/>
          <p:nvPr/>
        </p:nvSpPr>
        <p:spPr>
          <a:xfrm>
            <a:off x="5254075" y="719540"/>
            <a:ext cx="4365786" cy="959640"/>
          </a:xfrm>
          <a:prstGeom prst="round1Rect">
            <a:avLst/>
          </a:prstGeom>
          <a:solidFill>
            <a:srgbClr val="35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7" descr="cbd">
            <a:extLst>
              <a:ext uri="{FF2B5EF4-FFF2-40B4-BE49-F238E27FC236}">
                <a16:creationId xmlns:a16="http://schemas.microsoft.com/office/drawing/2014/main" id="{BADADE14-4FE7-6946-8E1D-A65C2C9B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83" y="1930682"/>
            <a:ext cx="12700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CB06B3-0D95-F646-B7E7-BB5F4261C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10" y="2136383"/>
            <a:ext cx="3178613" cy="1021623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7D47587-3FC4-614C-A04E-C8D4B6C52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21" y="2499536"/>
            <a:ext cx="4374719" cy="1384038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379DC478-8F1C-104F-835F-B82DFB260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" y="3205935"/>
            <a:ext cx="1931029" cy="1319218"/>
          </a:xfrm>
          <a:prstGeom prst="rect">
            <a:avLst/>
          </a:prstGeom>
        </p:spPr>
      </p:pic>
      <p:pic>
        <p:nvPicPr>
          <p:cNvPr id="24" name="Picture 23" descr="Logo&#10;&#10;Description automatically generated with medium confidence">
            <a:extLst>
              <a:ext uri="{FF2B5EF4-FFF2-40B4-BE49-F238E27FC236}">
                <a16:creationId xmlns:a16="http://schemas.microsoft.com/office/drawing/2014/main" id="{A032D740-C7A4-3C4C-8733-27A72DA38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301"/>
            <a:ext cx="5134891" cy="1340003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027963E2-524A-2545-93B4-9127B6F7CA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63" y="5324621"/>
            <a:ext cx="2070962" cy="8832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7F8E2A-04D0-5341-B230-3CE2EDB5E10F}"/>
              </a:ext>
            </a:extLst>
          </p:cNvPr>
          <p:cNvSpPr txBox="1"/>
          <p:nvPr/>
        </p:nvSpPr>
        <p:spPr>
          <a:xfrm>
            <a:off x="9622455" y="574559"/>
            <a:ext cx="2572536" cy="6014124"/>
          </a:xfrm>
          <a:prstGeom prst="rect">
            <a:avLst/>
          </a:prstGeom>
          <a:solidFill>
            <a:srgbClr val="0070C0"/>
          </a:solidFill>
        </p:spPr>
        <p:txBody>
          <a:bodyPr wrap="square" lIns="108000" tIns="180000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C000"/>
                </a:solidFill>
              </a:rPr>
              <a:t>Human rights </a:t>
            </a:r>
            <a:r>
              <a:rPr lang="en-US" sz="1800" b="1" dirty="0">
                <a:solidFill>
                  <a:schemeClr val="bg1"/>
                </a:solidFill>
              </a:rPr>
              <a:t>(interdependency) + </a:t>
            </a:r>
            <a:r>
              <a:rPr lang="en-US" sz="1800" b="1" dirty="0">
                <a:solidFill>
                  <a:srgbClr val="FFC000"/>
                </a:solidFill>
              </a:rPr>
              <a:t>ecosystem approach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     (connectivity)</a:t>
            </a:r>
          </a:p>
          <a:p>
            <a:pPr marL="215900"/>
            <a:endParaRPr lang="en-US" sz="1600" dirty="0">
              <a:solidFill>
                <a:schemeClr val="bg1"/>
              </a:solidFill>
            </a:endParaRPr>
          </a:p>
          <a:p>
            <a:pPr marL="215900"/>
            <a:r>
              <a:rPr lang="en-US" sz="1800" dirty="0">
                <a:solidFill>
                  <a:schemeClr val="bg1"/>
                </a:solidFill>
              </a:rPr>
              <a:t>=  mutually supportive interpretations of international law  (policy coherence/ </a:t>
            </a:r>
            <a:r>
              <a:rPr lang="en-US" sz="1800" b="1" dirty="0">
                <a:solidFill>
                  <a:srgbClr val="FFC000"/>
                </a:solidFill>
              </a:rPr>
              <a:t>SDG 17.14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215900"/>
            <a:endParaRPr lang="en-US" sz="1800" dirty="0">
              <a:solidFill>
                <a:schemeClr val="bg1"/>
              </a:solidFill>
            </a:endParaRPr>
          </a:p>
          <a:p>
            <a:pPr marL="215900"/>
            <a:r>
              <a:rPr lang="en-US" sz="1800" b="1" dirty="0">
                <a:solidFill>
                  <a:srgbClr val="FFC000"/>
                </a:solidFill>
              </a:rPr>
              <a:t>Arts</a:t>
            </a:r>
            <a:r>
              <a:rPr lang="en-US" sz="1800" dirty="0">
                <a:solidFill>
                  <a:schemeClr val="bg1"/>
                </a:solidFill>
              </a:rPr>
              <a:t> to connect local &amp; global experiences</a:t>
            </a:r>
          </a:p>
          <a:p>
            <a:pPr marL="215900"/>
            <a:endParaRPr lang="en-US" sz="1800" dirty="0">
              <a:solidFill>
                <a:schemeClr val="bg1"/>
              </a:solidFill>
            </a:endParaRPr>
          </a:p>
          <a:p>
            <a:pPr marL="215900"/>
            <a:r>
              <a:rPr lang="en-US" sz="1800" dirty="0">
                <a:solidFill>
                  <a:schemeClr val="bg1"/>
                </a:solidFill>
              </a:rPr>
              <a:t>= prioritizing needs of most vulnerable  (</a:t>
            </a:r>
            <a:r>
              <a:rPr lang="en-US" sz="1800" b="1" dirty="0">
                <a:solidFill>
                  <a:srgbClr val="FFC000"/>
                </a:solidFill>
              </a:rPr>
              <a:t>leave no-one behind</a:t>
            </a:r>
            <a:r>
              <a:rPr lang="en-US" sz="1800" dirty="0">
                <a:solidFill>
                  <a:schemeClr val="bg1"/>
                </a:solidFill>
              </a:rPr>
              <a:t>) → ocean, </a:t>
            </a:r>
            <a:r>
              <a:rPr lang="en-US" sz="1800" dirty="0" err="1">
                <a:solidFill>
                  <a:schemeClr val="bg1"/>
                </a:solidFill>
              </a:rPr>
              <a:t>sust</a:t>
            </a:r>
            <a:r>
              <a:rPr lang="en-US" sz="1800" dirty="0">
                <a:solidFill>
                  <a:schemeClr val="bg1"/>
                </a:solidFill>
              </a:rPr>
              <a:t> dev and climate </a:t>
            </a:r>
            <a:r>
              <a:rPr lang="en-US" sz="1800" b="1" dirty="0">
                <a:solidFill>
                  <a:schemeClr val="bg1"/>
                </a:solidFill>
              </a:rPr>
              <a:t>funding!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86F84-9111-2647-A7C7-95AC58B9A984}"/>
              </a:ext>
            </a:extLst>
          </p:cNvPr>
          <p:cNvSpPr txBox="1"/>
          <p:nvPr/>
        </p:nvSpPr>
        <p:spPr>
          <a:xfrm>
            <a:off x="5431381" y="909517"/>
            <a:ext cx="3863316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International recognition of the human right to a healthy environment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7D8C88-4FA0-94FD-7C1E-DF6939E1FF60}"/>
              </a:ext>
            </a:extLst>
          </p:cNvPr>
          <p:cNvSpPr txBox="1"/>
          <p:nvPr/>
        </p:nvSpPr>
        <p:spPr>
          <a:xfrm>
            <a:off x="5175680" y="1772217"/>
            <a:ext cx="4374719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New UN General Comment on </a:t>
            </a:r>
            <a:r>
              <a:rPr lang="en-US" sz="1600" b="1" dirty="0">
                <a:solidFill>
                  <a:schemeClr val="bg1"/>
                </a:solidFill>
              </a:rPr>
              <a:t>children’s right to a health environment </a:t>
            </a:r>
            <a:r>
              <a:rPr lang="en-US" dirty="0">
                <a:solidFill>
                  <a:schemeClr val="bg1"/>
                </a:solidFill>
              </a:rPr>
              <a:t>(2023)</a:t>
            </a:r>
          </a:p>
        </p:txBody>
      </p:sp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EE49FB0A-7F0C-0091-AD5C-4F48E3FD19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3" y="2112607"/>
            <a:ext cx="1148446" cy="12441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78B3FC-33B1-D632-E5E7-7F97089F15F9}"/>
              </a:ext>
            </a:extLst>
          </p:cNvPr>
          <p:cNvSpPr txBox="1"/>
          <p:nvPr/>
        </p:nvSpPr>
        <p:spPr>
          <a:xfrm>
            <a:off x="0" y="143672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Connecting learning &amp; amplifying local voices across international “ocean-climate” governance </a:t>
            </a:r>
          </a:p>
        </p:txBody>
      </p:sp>
      <p:sp>
        <p:nvSpPr>
          <p:cNvPr id="29" name="Round Single Corner of Rectangle 28">
            <a:extLst>
              <a:ext uri="{FF2B5EF4-FFF2-40B4-BE49-F238E27FC236}">
                <a16:creationId xmlns:a16="http://schemas.microsoft.com/office/drawing/2014/main" id="{F9576069-784B-7C6A-6C87-D284B7E8DB6E}"/>
              </a:ext>
            </a:extLst>
          </p:cNvPr>
          <p:cNvSpPr/>
          <p:nvPr/>
        </p:nvSpPr>
        <p:spPr>
          <a:xfrm>
            <a:off x="1951037" y="3200789"/>
            <a:ext cx="3152765" cy="675902"/>
          </a:xfrm>
          <a:prstGeom prst="round1Rect">
            <a:avLst/>
          </a:prstGeom>
          <a:solidFill>
            <a:srgbClr val="35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5E250-4F19-E494-41FA-4CAA423F7580}"/>
              </a:ext>
            </a:extLst>
          </p:cNvPr>
          <p:cNvSpPr txBox="1"/>
          <p:nvPr/>
        </p:nvSpPr>
        <p:spPr>
          <a:xfrm>
            <a:off x="2032737" y="3248419"/>
            <a:ext cx="267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UN Decade for </a:t>
            </a:r>
            <a:r>
              <a:rPr lang="en-US" sz="1600" b="1" dirty="0">
                <a:solidFill>
                  <a:schemeClr val="bg1"/>
                </a:solidFill>
              </a:rPr>
              <a:t>Ecosystem Restoration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Round Single Corner of Rectangle 29">
            <a:extLst>
              <a:ext uri="{FF2B5EF4-FFF2-40B4-BE49-F238E27FC236}">
                <a16:creationId xmlns:a16="http://schemas.microsoft.com/office/drawing/2014/main" id="{F5A6F039-8F2F-4CFB-F5B6-56B085C8228B}"/>
              </a:ext>
            </a:extLst>
          </p:cNvPr>
          <p:cNvSpPr/>
          <p:nvPr/>
        </p:nvSpPr>
        <p:spPr>
          <a:xfrm rot="10800000">
            <a:off x="1924251" y="4516826"/>
            <a:ext cx="3168457" cy="837598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36EBCC-71E2-F0C8-B8E5-E29E91D53775}"/>
              </a:ext>
            </a:extLst>
          </p:cNvPr>
          <p:cNvSpPr txBox="1"/>
          <p:nvPr/>
        </p:nvSpPr>
        <p:spPr>
          <a:xfrm>
            <a:off x="1989637" y="4537488"/>
            <a:ext cx="3072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intergovernmental negotiating committee on a new </a:t>
            </a:r>
            <a:r>
              <a:rPr lang="en-GB" sz="1600" b="1" dirty="0">
                <a:solidFill>
                  <a:schemeClr val="bg1"/>
                </a:solidFill>
              </a:rPr>
              <a:t>treaty on  plastics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1" name="Round Single Corner of Rectangle 30">
            <a:extLst>
              <a:ext uri="{FF2B5EF4-FFF2-40B4-BE49-F238E27FC236}">
                <a16:creationId xmlns:a16="http://schemas.microsoft.com/office/drawing/2014/main" id="{30451748-A72E-D36E-4918-FA1F8B7F29E6}"/>
              </a:ext>
            </a:extLst>
          </p:cNvPr>
          <p:cNvSpPr/>
          <p:nvPr/>
        </p:nvSpPr>
        <p:spPr>
          <a:xfrm rot="10800000">
            <a:off x="1859245" y="6185630"/>
            <a:ext cx="3349890" cy="319255"/>
          </a:xfrm>
          <a:prstGeom prst="round1Rect">
            <a:avLst/>
          </a:prstGeom>
          <a:solidFill>
            <a:srgbClr val="35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28ACB0-3432-B8D6-284E-F71A3ABE3B76}"/>
              </a:ext>
            </a:extLst>
          </p:cNvPr>
          <p:cNvSpPr txBox="1"/>
          <p:nvPr/>
        </p:nvSpPr>
        <p:spPr>
          <a:xfrm>
            <a:off x="1885496" y="6177742"/>
            <a:ext cx="318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International </a:t>
            </a:r>
            <a:r>
              <a:rPr lang="en-US" sz="1600" b="1" dirty="0">
                <a:solidFill>
                  <a:schemeClr val="bg1"/>
                </a:solidFill>
              </a:rPr>
              <a:t>watercourses law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DC51C0BA-1E64-434F-B1B3-D2B6417ED6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75" y="4933529"/>
            <a:ext cx="729850" cy="76427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6941CA2-86ED-B98D-4237-8A6356D705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8836" y="4967910"/>
            <a:ext cx="815668" cy="7983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73D77A-B5BA-4E10-BE89-CF0DE1ED60C2}"/>
              </a:ext>
            </a:extLst>
          </p:cNvPr>
          <p:cNvSpPr txBox="1"/>
          <p:nvPr/>
        </p:nvSpPr>
        <p:spPr>
          <a:xfrm>
            <a:off x="5236872" y="4087088"/>
            <a:ext cx="430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BBNJ</a:t>
            </a:r>
            <a:r>
              <a:rPr lang="en-US" sz="1600" dirty="0">
                <a:solidFill>
                  <a:schemeClr val="bg1"/>
                </a:solidFill>
              </a:rPr>
              <a:t> Agreement (on marine biodiversity of areas beyond national jurisdiction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11FB240E-1835-BFA6-173D-66C5B883FC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6414" y="5327992"/>
            <a:ext cx="837598" cy="837598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A5D4252-AB73-DC4E-B934-6DAF20170EE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3" b="-14383"/>
          <a:stretch/>
        </p:blipFill>
        <p:spPr>
          <a:xfrm>
            <a:off x="5084461" y="4953895"/>
            <a:ext cx="1759362" cy="773223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7B16F7D-A8CB-350E-85A3-E1C33F5D35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5097" y="5645280"/>
            <a:ext cx="868953" cy="865108"/>
          </a:xfrm>
          <a:prstGeom prst="rect">
            <a:avLst/>
          </a:prstGeom>
        </p:spPr>
      </p:pic>
      <p:sp>
        <p:nvSpPr>
          <p:cNvPr id="34" name="Round Single Corner of Rectangle 33">
            <a:extLst>
              <a:ext uri="{FF2B5EF4-FFF2-40B4-BE49-F238E27FC236}">
                <a16:creationId xmlns:a16="http://schemas.microsoft.com/office/drawing/2014/main" id="{9DD0CC0A-D797-DA5B-3A80-7888D76330A0}"/>
              </a:ext>
            </a:extLst>
          </p:cNvPr>
          <p:cNvSpPr/>
          <p:nvPr/>
        </p:nvSpPr>
        <p:spPr>
          <a:xfrm>
            <a:off x="6060398" y="5697806"/>
            <a:ext cx="1901127" cy="825696"/>
          </a:xfrm>
          <a:prstGeom prst="round1Rect">
            <a:avLst/>
          </a:prstGeom>
          <a:solidFill>
            <a:srgbClr val="35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D5EEF-053A-4E1F-48F6-02BCF939E5A2}"/>
              </a:ext>
            </a:extLst>
          </p:cNvPr>
          <p:cNvSpPr txBox="1"/>
          <p:nvPr/>
        </p:nvSpPr>
        <p:spPr>
          <a:xfrm>
            <a:off x="6022287" y="5710520"/>
            <a:ext cx="1925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Fisheries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Subsidies Agreement</a:t>
            </a:r>
          </a:p>
        </p:txBody>
      </p:sp>
      <p:sp>
        <p:nvSpPr>
          <p:cNvPr id="36" name="Round Single Corner of Rectangle 35">
            <a:extLst>
              <a:ext uri="{FF2B5EF4-FFF2-40B4-BE49-F238E27FC236}">
                <a16:creationId xmlns:a16="http://schemas.microsoft.com/office/drawing/2014/main" id="{5974EEC3-DA68-D4EB-903A-6763D7716DA3}"/>
              </a:ext>
            </a:extLst>
          </p:cNvPr>
          <p:cNvSpPr/>
          <p:nvPr/>
        </p:nvSpPr>
        <p:spPr>
          <a:xfrm>
            <a:off x="1885496" y="6543542"/>
            <a:ext cx="10373456" cy="287313"/>
          </a:xfrm>
          <a:prstGeom prst="round1Rect">
            <a:avLst/>
          </a:prstGeom>
          <a:solidFill>
            <a:srgbClr val="35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640C4-A914-C9A2-DD80-206FC398CE53}"/>
              </a:ext>
            </a:extLst>
          </p:cNvPr>
          <p:cNvSpPr txBox="1"/>
          <p:nvPr/>
        </p:nvSpPr>
        <p:spPr>
          <a:xfrm>
            <a:off x="3337623" y="6481563"/>
            <a:ext cx="492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</a:rPr>
              <a:t>UN Decade for Ocean Science </a:t>
            </a: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6827DAFC-62D5-97E8-BF7E-F3990B751267}"/>
              </a:ext>
            </a:extLst>
          </p:cNvPr>
          <p:cNvSpPr/>
          <p:nvPr/>
        </p:nvSpPr>
        <p:spPr>
          <a:xfrm>
            <a:off x="7988039" y="5815991"/>
            <a:ext cx="1648400" cy="723502"/>
          </a:xfrm>
          <a:prstGeom prst="round1Rect">
            <a:avLst/>
          </a:prstGeom>
          <a:solidFill>
            <a:srgbClr val="35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Negotiations of Pandemic Treaty </a:t>
            </a:r>
          </a:p>
        </p:txBody>
      </p:sp>
      <p:pic>
        <p:nvPicPr>
          <p:cNvPr id="26" name="Picture 25" descr="A logo of the united nations&#10;&#10;Description automatically generated with low confidence">
            <a:extLst>
              <a:ext uri="{FF2B5EF4-FFF2-40B4-BE49-F238E27FC236}">
                <a16:creationId xmlns:a16="http://schemas.microsoft.com/office/drawing/2014/main" id="{0A0E3684-1CC3-B4B5-EFB7-7976D8C119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1791" y="4965894"/>
            <a:ext cx="911701" cy="819107"/>
          </a:xfrm>
          <a:prstGeom prst="rect">
            <a:avLst/>
          </a:prstGeom>
        </p:spPr>
      </p:pic>
      <p:sp>
        <p:nvSpPr>
          <p:cNvPr id="23" name="Round Single Corner of Rectangle 22">
            <a:extLst>
              <a:ext uri="{FF2B5EF4-FFF2-40B4-BE49-F238E27FC236}">
                <a16:creationId xmlns:a16="http://schemas.microsoft.com/office/drawing/2014/main" id="{00F1F537-9CE8-8BD0-E855-9B47C0A9744A}"/>
              </a:ext>
            </a:extLst>
          </p:cNvPr>
          <p:cNvSpPr/>
          <p:nvPr/>
        </p:nvSpPr>
        <p:spPr>
          <a:xfrm rot="10800000">
            <a:off x="35532" y="4415513"/>
            <a:ext cx="1791401" cy="1552499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FE0436-91DC-DADC-8579-5E85A2F779D2}"/>
              </a:ext>
            </a:extLst>
          </p:cNvPr>
          <p:cNvSpPr txBox="1"/>
          <p:nvPr/>
        </p:nvSpPr>
        <p:spPr>
          <a:xfrm>
            <a:off x="69951" y="4481027"/>
            <a:ext cx="18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Requests for advisory opinions on climate change: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ITLOS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bg1"/>
                </a:solidFill>
              </a:rPr>
              <a:t>ICJ</a:t>
            </a:r>
          </a:p>
          <a:p>
            <a:pPr marL="285750" indent="-285750">
              <a:buFontTx/>
              <a:buChar char="-"/>
            </a:pPr>
            <a:r>
              <a:rPr lang="en-US" sz="1500" dirty="0" err="1">
                <a:solidFill>
                  <a:schemeClr val="bg1"/>
                </a:solidFill>
              </a:rPr>
              <a:t>InterAm</a:t>
            </a:r>
            <a:r>
              <a:rPr lang="en-US" sz="1500" dirty="0">
                <a:solidFill>
                  <a:schemeClr val="bg1"/>
                </a:solidFill>
              </a:rPr>
              <a:t> Court</a:t>
            </a:r>
          </a:p>
        </p:txBody>
      </p:sp>
      <p:sp>
        <p:nvSpPr>
          <p:cNvPr id="2" name="Round Single Corner of Rectangle 1">
            <a:extLst>
              <a:ext uri="{FF2B5EF4-FFF2-40B4-BE49-F238E27FC236}">
                <a16:creationId xmlns:a16="http://schemas.microsoft.com/office/drawing/2014/main" id="{ECF343BD-CC9E-1E23-8816-627B0B05FFAB}"/>
              </a:ext>
            </a:extLst>
          </p:cNvPr>
          <p:cNvSpPr/>
          <p:nvPr/>
        </p:nvSpPr>
        <p:spPr>
          <a:xfrm>
            <a:off x="1945490" y="3907451"/>
            <a:ext cx="3178613" cy="561423"/>
          </a:xfrm>
          <a:prstGeom prst="round1Rect">
            <a:avLst/>
          </a:prstGeom>
          <a:solidFill>
            <a:srgbClr val="35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8E3CBD-6831-D3E4-9A94-48A63F6C8CE0}"/>
              </a:ext>
            </a:extLst>
          </p:cNvPr>
          <p:cNvSpPr txBox="1"/>
          <p:nvPr/>
        </p:nvSpPr>
        <p:spPr>
          <a:xfrm>
            <a:off x="1951038" y="3917140"/>
            <a:ext cx="314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Kunming-Montreal </a:t>
            </a:r>
            <a:r>
              <a:rPr lang="en-US" sz="1600" b="1" dirty="0">
                <a:solidFill>
                  <a:schemeClr val="bg1"/>
                </a:solidFill>
              </a:rPr>
              <a:t>Global Biodiversity Framework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E3D1052-163B-B4B8-09E6-0672AB7CAA25}"/>
              </a:ext>
            </a:extLst>
          </p:cNvPr>
          <p:cNvSpPr/>
          <p:nvPr/>
        </p:nvSpPr>
        <p:spPr>
          <a:xfrm>
            <a:off x="5043131" y="1598788"/>
            <a:ext cx="4579038" cy="918246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96D0A46-F7AD-2CE6-2FFF-9D12C0D89050}"/>
              </a:ext>
            </a:extLst>
          </p:cNvPr>
          <p:cNvSpPr/>
          <p:nvPr/>
        </p:nvSpPr>
        <p:spPr>
          <a:xfrm>
            <a:off x="7605785" y="4841618"/>
            <a:ext cx="994866" cy="1025614"/>
          </a:xfrm>
          <a:prstGeom prst="ellipse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872B4C9-A369-8414-CC2A-B90C2243DF10}"/>
              </a:ext>
            </a:extLst>
          </p:cNvPr>
          <p:cNvSpPr/>
          <p:nvPr/>
        </p:nvSpPr>
        <p:spPr>
          <a:xfrm>
            <a:off x="35531" y="727301"/>
            <a:ext cx="5218544" cy="1515837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761</TotalTime>
  <Words>294</Words>
  <Application>Microsoft Office PowerPoint</Application>
  <PresentationFormat>Szélesvásznú</PresentationFormat>
  <Paragraphs>43</Paragraphs>
  <Slides>9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8" baseType="lpstr">
      <vt:lpstr>Aptos</vt:lpstr>
      <vt:lpstr>Aptos,Bold</vt:lpstr>
      <vt:lpstr>Aptos,Italic</vt:lpstr>
      <vt:lpstr>Arial</vt:lpstr>
      <vt:lpstr>Calibri</vt:lpstr>
      <vt:lpstr>inherit</vt:lpstr>
      <vt:lpstr>Segoe UI</vt:lpstr>
      <vt:lpstr>Tw Cen MT</vt:lpstr>
      <vt:lpstr>Circuit</vt:lpstr>
      <vt:lpstr>How to ensure meaningful respect for children's human right to be heard and freedom of expression  in environmental decision-making processes?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Morgera</dc:creator>
  <cp:lastModifiedBy>Kiss Csaba</cp:lastModifiedBy>
  <cp:revision>71</cp:revision>
  <dcterms:created xsi:type="dcterms:W3CDTF">2024-09-19T05:55:46Z</dcterms:created>
  <dcterms:modified xsi:type="dcterms:W3CDTF">2025-03-07T15:59:17Z</dcterms:modified>
</cp:coreProperties>
</file>